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71" r:id="rId15"/>
    <p:sldId id="272" r:id="rId1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9758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../slides/slide10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4fcd62afa44f3c4c5a7a2#tid=6705f707145dad0009e357f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7772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英语                    必修  第三册  WY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2020824"/>
            <a:ext cx="2295144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" y="2587752"/>
            <a:ext cx="3840480" cy="14630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2350008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3803904"/>
            <a:ext cx="768096" cy="768096"/>
          </a:xfrm>
          <a:prstGeom prst="rect">
            <a:avLst/>
          </a:prstGeom>
        </p:spPr>
      </p:pic>
      <p:sp>
        <p:nvSpPr>
          <p:cNvPr id="6" name="MasterShapeName"/>
          <p:cNvSpPr/>
          <p:nvPr/>
        </p:nvSpPr>
        <p:spPr>
          <a:xfrm>
            <a:off x="5504688" y="235000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7" name="MasterShapeName"/>
          <p:cNvSpPr/>
          <p:nvPr/>
        </p:nvSpPr>
        <p:spPr>
          <a:xfrm>
            <a:off x="5504688" y="380390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8" name="MasterShapeName?linknodeid=1cd8507b7&amp;color=RGB(0,96,96)">
            <a:hlinkClick r:id="rId6" action="ppaction://hlinksldjump"/>
          </p:cNvPr>
          <p:cNvSpPr/>
          <p:nvPr/>
        </p:nvSpPr>
        <p:spPr>
          <a:xfrm>
            <a:off x="6803136" y="2523744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基础巩固</a:t>
            </a:r>
            <a:endParaRPr lang="en-US" sz="2400" dirty="0"/>
          </a:p>
        </p:txBody>
      </p:sp>
      <p:sp>
        <p:nvSpPr>
          <p:cNvPr id="9" name="MasterShapeName?linknodeid=7fa107ccc&amp;color=RGB(0,96,96)">
            <a:hlinkClick r:id="rId7" action="ppaction://hlinksldjump"/>
          </p:cNvPr>
          <p:cNvSpPr/>
          <p:nvPr/>
        </p:nvSpPr>
        <p:spPr>
          <a:xfrm>
            <a:off x="6803136" y="3959352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语篇提升-完形填空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基础巩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932688"/>
            <a:ext cx="548640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基础巩固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语篇提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32104"/>
            <a:ext cx="722376" cy="57607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371600" y="83210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语篇提升-完形填空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68_1#8799f5956?pid=7fa107ccc&amp;color=0,55,96&amp;vtp=1&amp;bt=1&amp;bbb=1&amp;hb=1"/>
          <p:cNvSpPr/>
          <p:nvPr/>
        </p:nvSpPr>
        <p:spPr>
          <a:xfrm>
            <a:off x="502920" y="1512000"/>
            <a:ext cx="10570464" cy="32878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[云南昆明一中2024高一期中]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driving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freeway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noticed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heavy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clouds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storm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coming.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began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beating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against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windows,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driving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impossible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stopped.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rain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Hurricane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Katrina.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Hurricane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Katrina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struck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nine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old.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worried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strike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Houston.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missed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cities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lucky.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remembered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watching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reporter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Houston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stadium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dirty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clothes,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feet.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noticed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little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behind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reporter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teddy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bear.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Watching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something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68_2#8799f5956?pid=7fa107ccc&amp;color=0,55,96&amp;mp=1&amp;vtp=1&amp;bt=1&amp;bbb=1&amp;hb=1"/>
          <p:cNvSpPr/>
          <p:nvPr/>
        </p:nvSpPr>
        <p:spPr>
          <a:xfrm>
            <a:off x="502920" y="1508760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next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friends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volunteer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club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stadium,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these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families.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organisations.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later,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donation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boxes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overflowing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toys!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stadium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gifts,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children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towards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directions,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smiles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lighting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faces.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Suddenly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phone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brought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present.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storm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Hector,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yesterday's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tornado.”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“Well,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I've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brought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clothes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I'd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donate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storm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stopped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me,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I'll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soon!”</a:t>
            </a:r>
            <a:endParaRPr lang="en-US" altLang="zh-CN" dirty="0"/>
          </a:p>
        </p:txBody>
      </p:sp>
      <p:sp>
        <p:nvSpPr>
          <p:cNvPr id="3" name="QM_4_EX.69_1#8799f5956?pid=7fa107ccc&amp;color=0,55,96&amp;vtp=1&amp;bbb=1&amp;hb=1"/>
          <p:cNvSpPr/>
          <p:nvPr/>
        </p:nvSpPr>
        <p:spPr>
          <a:xfrm>
            <a:off x="502920" y="480949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【语篇导读】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本文是一篇记叙文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文章主要讲述了飓风过后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作者及其朋友给无家可归的孩子们送去温暖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的故事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0_1#9b8ae1ff7.choices?pid=8799f5956&amp;color=0,55,96&amp;mp=1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.creatively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B.lazily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C.merrily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.heavily</a:t>
            </a:r>
            <a:endParaRPr lang="en-US" altLang="zh-CN" sz="1800" dirty="0"/>
          </a:p>
        </p:txBody>
      </p:sp>
      <p:sp>
        <p:nvSpPr>
          <p:cNvPr id="3" name="QC_5_AN.71_1#9b8ae1ff7.bracket?pid=8799f5956&amp;color=0,55,96&amp;mp=1&amp;vpa=38&amp;vtp=1"/>
          <p:cNvSpPr/>
          <p:nvPr/>
        </p:nvSpPr>
        <p:spPr>
          <a:xfrm>
            <a:off x="845026" y="1495425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5_AS.72_1#9b8ae1ff7?pid=8799f5956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根据前文“A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storm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coming.”和后文making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driving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impossible可知，雨下得很大。</a:t>
            </a:r>
            <a:endParaRPr lang="en-US" altLang="zh-CN" sz="1800" dirty="0"/>
          </a:p>
        </p:txBody>
      </p:sp>
      <p:sp>
        <p:nvSpPr>
          <p:cNvPr id="5" name="QC_5_BD.73_1#235c93b1a.choices?pid=8799f5956&amp;color=0,55,96&amp;vtp=1&amp;bbb=1"/>
          <p:cNvSpPr/>
          <p:nvPr/>
        </p:nvSpPr>
        <p:spPr>
          <a:xfrm>
            <a:off x="502920" y="23140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pulled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.got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</a:t>
            </a:r>
            <a:endParaRPr lang="en-US" altLang="zh-CN" sz="1800" dirty="0"/>
          </a:p>
        </p:txBody>
      </p:sp>
      <p:sp>
        <p:nvSpPr>
          <p:cNvPr id="6" name="QC_5_AN.74_1#235c93b1a.bracket?pid=8799f5956&amp;color=0,55,96&amp;vpa=39&amp;vtp=1"/>
          <p:cNvSpPr/>
          <p:nvPr/>
        </p:nvSpPr>
        <p:spPr>
          <a:xfrm>
            <a:off x="857726" y="2300668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7" name="QC_5_AS.75_1#235c93b1a?pid=8799f5956&amp;color=0,55,96&amp;vtp=1&amp;bbb=1&amp;hb=1"/>
          <p:cNvSpPr/>
          <p:nvPr/>
        </p:nvSpPr>
        <p:spPr>
          <a:xfrm>
            <a:off x="502920" y="272478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根据前文“against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windows,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driving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impossible”和后文onto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road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stopped可知，雨下得很大，驾驶变得困难，作者不得不把车开到路边停了下来。</a:t>
            </a:r>
            <a:endParaRPr lang="en-US" altLang="zh-CN" dirty="0"/>
          </a:p>
        </p:txBody>
      </p:sp>
      <p:sp>
        <p:nvSpPr>
          <p:cNvPr id="8" name="QC_5_BD.76_1#b39803b19.choices?pid=8799f5956&amp;color=0,55,96&amp;vtp=1&amp;bbb=1"/>
          <p:cNvSpPr/>
          <p:nvPr/>
        </p:nvSpPr>
        <p:spPr>
          <a:xfrm>
            <a:off x="502920" y="353955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.warned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B.informed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C.reminded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.cured</a:t>
            </a:r>
            <a:endParaRPr lang="en-US" altLang="zh-CN" sz="1800" dirty="0"/>
          </a:p>
        </p:txBody>
      </p:sp>
      <p:sp>
        <p:nvSpPr>
          <p:cNvPr id="9" name="QC_5_AN.77_1#b39803b19.bracket?pid=8799f5956&amp;color=0,55,96&amp;vpa=40&amp;vtp=1"/>
          <p:cNvSpPr/>
          <p:nvPr/>
        </p:nvSpPr>
        <p:spPr>
          <a:xfrm>
            <a:off x="857726" y="3526218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10" name="QC_5_AS.78_1#b39803b19?pid=8799f5956&amp;color=0,55,96&amp;vtp=1&amp;bbb=1&amp;hb=1"/>
          <p:cNvSpPr/>
          <p:nvPr/>
        </p:nvSpPr>
        <p:spPr>
          <a:xfrm>
            <a:off x="502920" y="3950335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根据后文me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Hurricane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Katrina可知，此处是由当前情景触发的回忆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，这场雨使作者想起了卡特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里娜飓风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11" name="QC_5_BD.79_1#0685dd93e.choices?pid=8799f5956&amp;color=0,55,96&amp;vtp=1&amp;bbb=1"/>
          <p:cNvSpPr/>
          <p:nvPr/>
        </p:nvSpPr>
        <p:spPr>
          <a:xfrm>
            <a:off x="502920" y="47778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.news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B.disaster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C.game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.performance</a:t>
            </a:r>
            <a:endParaRPr lang="en-US" altLang="zh-CN" sz="1800" dirty="0"/>
          </a:p>
        </p:txBody>
      </p:sp>
      <p:sp>
        <p:nvSpPr>
          <p:cNvPr id="12" name="QC_5_AN.80_1#0685dd93e.bracket?pid=8799f5956&amp;color=0,55,96&amp;vpa=41&amp;vtp=1"/>
          <p:cNvSpPr/>
          <p:nvPr/>
        </p:nvSpPr>
        <p:spPr>
          <a:xfrm>
            <a:off x="845026" y="4764468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13" name="QC_5_AS.81_1#0685dd93e?pid=8799f5956&amp;color=0,55,96&amp;vtp=1&amp;bbb=1&amp;hb=1"/>
          <p:cNvSpPr/>
          <p:nvPr/>
        </p:nvSpPr>
        <p:spPr>
          <a:xfrm>
            <a:off x="502920" y="5188585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根据后文的A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reporter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Houston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stadium可知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，作者看到一位记者站在休斯敦体育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场内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，所以作者曾经观看的是卡特里娜飓风相关的新闻报道。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82_1#258f3de71.choices?pid=8799f5956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.observing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B.greeting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C.challenging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.interviewing</a:t>
            </a:r>
            <a:endParaRPr lang="en-US" altLang="zh-CN" sz="1800" dirty="0"/>
          </a:p>
        </p:txBody>
      </p:sp>
      <p:sp>
        <p:nvSpPr>
          <p:cNvPr id="3" name="QC_5_AN.83_1#258f3de71.bracket?pid=8799f5956&amp;color=0,55,96&amp;vpa=42&amp;vtp=1"/>
          <p:cNvSpPr/>
          <p:nvPr/>
        </p:nvSpPr>
        <p:spPr>
          <a:xfrm>
            <a:off x="845026" y="1495425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5_AS.84_1#258f3de71?pid=8799f5956&amp;color=0,55,96&amp;vtp=1&amp;bbb=1&amp;hb=1"/>
          <p:cNvSpPr/>
          <p:nvPr/>
        </p:nvSpPr>
        <p:spPr>
          <a:xfrm>
            <a:off x="502920" y="1913255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根据前文的A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reporter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Houston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stadium可知，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此处是描述记者在现场的工作行为，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即采访受灾民众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5" name="QC_5_BD.85_1#a65581f56.choices?pid=8799f5956&amp;color=0,55,96&amp;vtp=1&amp;bbb=1"/>
          <p:cNvSpPr/>
          <p:nvPr/>
        </p:nvSpPr>
        <p:spPr>
          <a:xfrm>
            <a:off x="502920" y="274072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.cheap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B.worn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C.fascinating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.funny</a:t>
            </a:r>
            <a:endParaRPr lang="en-US" altLang="zh-CN" sz="1800" dirty="0"/>
          </a:p>
        </p:txBody>
      </p:sp>
      <p:sp>
        <p:nvSpPr>
          <p:cNvPr id="6" name="QC_5_AN.86_1#a65581f56.bracket?pid=8799f5956&amp;color=0,55,96&amp;vpa=43&amp;vtp=1"/>
          <p:cNvSpPr/>
          <p:nvPr/>
        </p:nvSpPr>
        <p:spPr>
          <a:xfrm>
            <a:off x="857726" y="2727388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7" name="QC_5_AS.87_1#a65581f56?pid=8799f5956&amp;color=0,55,96&amp;vtp=1&amp;bbb=1&amp;hb=1"/>
          <p:cNvSpPr/>
          <p:nvPr/>
        </p:nvSpPr>
        <p:spPr>
          <a:xfrm>
            <a:off x="502920" y="3151505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根据Many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dirty和“clothes,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feet”可知，灾民流离失所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、衣物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破旧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8" name="QC_5_BD.88_1#d2656f229.choices?pid=8799f5956&amp;color=0,55,96&amp;vtp=1&amp;bbb=1"/>
          <p:cNvSpPr/>
          <p:nvPr/>
        </p:nvSpPr>
        <p:spPr>
          <a:xfrm>
            <a:off x="502920" y="397897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.hugging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B.pressing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C.selling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.throwing</a:t>
            </a:r>
            <a:endParaRPr lang="en-US" altLang="zh-CN" sz="1800" dirty="0"/>
          </a:p>
        </p:txBody>
      </p:sp>
      <p:sp>
        <p:nvSpPr>
          <p:cNvPr id="9" name="QC_5_AN.89_1#d2656f229.bracket?pid=8799f5956&amp;color=0,55,96&amp;vpa=44&amp;vtp=1"/>
          <p:cNvSpPr/>
          <p:nvPr/>
        </p:nvSpPr>
        <p:spPr>
          <a:xfrm>
            <a:off x="845026" y="3965638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10" name="QC_5_AS.90_1#d2656f229?pid=8799f5956&amp;color=0,55,96&amp;vtp=1&amp;bbb=1"/>
          <p:cNvSpPr/>
          <p:nvPr/>
        </p:nvSpPr>
        <p:spPr>
          <a:xfrm>
            <a:off x="502920" y="43847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根据后文的an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teddy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bear和语境可知，这个小男孩正在抱着一个泰迪熊。</a:t>
            </a:r>
            <a:endParaRPr lang="en-US" altLang="zh-CN" sz="1800" dirty="0"/>
          </a:p>
        </p:txBody>
      </p:sp>
      <p:sp>
        <p:nvSpPr>
          <p:cNvPr id="11" name="QC_5_BD.91_1#79c6235b8.choices?pid=8799f5956&amp;color=0,55,96&amp;vtp=1&amp;bbb=1"/>
          <p:cNvSpPr/>
          <p:nvPr/>
        </p:nvSpPr>
        <p:spPr>
          <a:xfrm>
            <a:off x="502920" y="47905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.sent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B.joined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C.asked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.annoyed</a:t>
            </a:r>
            <a:endParaRPr lang="en-US" altLang="zh-CN" sz="1800" dirty="0"/>
          </a:p>
        </p:txBody>
      </p:sp>
      <p:sp>
        <p:nvSpPr>
          <p:cNvPr id="12" name="QC_5_AN.92_1#79c6235b8.bracket?pid=8799f5956&amp;color=0,55,96&amp;vpa=45&amp;vtp=1"/>
          <p:cNvSpPr/>
          <p:nvPr/>
        </p:nvSpPr>
        <p:spPr>
          <a:xfrm>
            <a:off x="857726" y="4777168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13" name="QC_5_AS.93_1#79c6235b8?pid=8799f5956&amp;color=0,55,96&amp;vtp=1&amp;bbb=1&amp;hb=1"/>
          <p:cNvSpPr/>
          <p:nvPr/>
        </p:nvSpPr>
        <p:spPr>
          <a:xfrm>
            <a:off x="502920" y="5201285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根据后文的me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volunteer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club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，作者的朋友们加入了作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者的志愿者俱乐部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94_1#ca530522c.choices?pid=8799f5956&amp;color=0,55,96&amp;mp=1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.invent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B.deliver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C.collect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.produce</a:t>
            </a:r>
            <a:endParaRPr lang="en-US" altLang="zh-CN" sz="1800" dirty="0"/>
          </a:p>
        </p:txBody>
      </p:sp>
      <p:sp>
        <p:nvSpPr>
          <p:cNvPr id="3" name="QC_5_AN.95_1#ca530522c.bracket?pid=8799f5956&amp;color=0,55,96&amp;mp=1&amp;vpa=46&amp;vtp=1"/>
          <p:cNvSpPr/>
          <p:nvPr/>
        </p:nvSpPr>
        <p:spPr>
          <a:xfrm>
            <a:off x="857726" y="1503616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5_AS.96_1#ca530522c?pid=8799f5956&amp;color=0,55,96&amp;vtp=1&amp;bbb=1&amp;hb=1"/>
          <p:cNvSpPr/>
          <p:nvPr/>
        </p:nvSpPr>
        <p:spPr>
          <a:xfrm>
            <a:off x="502920" y="1905952"/>
            <a:ext cx="10570464" cy="7607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根据前文our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volunteer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club和后文toys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stadium可知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，作者的志愿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者俱乐部想要先收集玩具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，然后再送给孩子们。</a:t>
            </a:r>
            <a:endParaRPr lang="en-US" altLang="zh-CN" dirty="0"/>
          </a:p>
        </p:txBody>
      </p:sp>
      <p:sp>
        <p:nvSpPr>
          <p:cNvPr id="5" name="QC_5_BD.97_1#4f6a1287a.choices?pid=8799f5956&amp;color=0,55,96&amp;vtp=1&amp;bbb=1"/>
          <p:cNvSpPr/>
          <p:nvPr/>
        </p:nvSpPr>
        <p:spPr>
          <a:xfrm>
            <a:off x="502920" y="2716529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.freedom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B.happiness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C.struggle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.belief</a:t>
            </a:r>
            <a:endParaRPr lang="en-US" altLang="zh-CN" sz="1800" dirty="0"/>
          </a:p>
        </p:txBody>
      </p:sp>
      <p:sp>
        <p:nvSpPr>
          <p:cNvPr id="6" name="QC_5_AN.98_1#4f6a1287a.bracket?pid=8799f5956&amp;color=0,55,96&amp;vpa=47&amp;vtp=1"/>
          <p:cNvSpPr/>
          <p:nvPr/>
        </p:nvSpPr>
        <p:spPr>
          <a:xfrm>
            <a:off x="972026" y="2711385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7" name="QC_5_AS.99_1#4f6a1287a?pid=8799f5956&amp;color=0,55,96&amp;vtp=1&amp;bbb=1&amp;hb=1"/>
          <p:cNvSpPr/>
          <p:nvPr/>
        </p:nvSpPr>
        <p:spPr>
          <a:xfrm>
            <a:off x="502920" y="3120008"/>
            <a:ext cx="10570464" cy="7607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根据前文的“toys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stadium,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some”可知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，玩具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能够给经历灾难的孩子们带来快乐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8" name="QC_5_BD.100_1#e9dcddcc7.choices?pid=8799f5956&amp;color=0,55,96&amp;vtp=1&amp;bbb=1"/>
          <p:cNvSpPr/>
          <p:nvPr/>
        </p:nvSpPr>
        <p:spPr>
          <a:xfrm>
            <a:off x="502920" y="3930585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.gathered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B.processed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C.donated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.spread</a:t>
            </a:r>
            <a:endParaRPr lang="en-US" altLang="zh-CN" sz="1800" dirty="0"/>
          </a:p>
        </p:txBody>
      </p:sp>
      <p:sp>
        <p:nvSpPr>
          <p:cNvPr id="9" name="QC_5_AN.101_1#e9dcddcc7.bracket?pid=8799f5956&amp;color=0,55,96&amp;vpa=48&amp;vtp=1"/>
          <p:cNvSpPr/>
          <p:nvPr/>
        </p:nvSpPr>
        <p:spPr>
          <a:xfrm>
            <a:off x="950817" y="3925441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10" name="QC_5_AS.102_1#e9dcddcc7?pid=8799f5956&amp;color=0,55,96&amp;vtp=1&amp;bbb=1&amp;hb=1"/>
          <p:cNvSpPr/>
          <p:nvPr/>
        </p:nvSpPr>
        <p:spPr>
          <a:xfrm>
            <a:off x="502920" y="4334064"/>
            <a:ext cx="10570464" cy="7607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根据后文the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organisations可知，此处是表示将信息广而告之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，符合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募集活动宣传的过程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11" name="QC_5_BD.103_1#80efa382a.choices?pid=8799f5956&amp;color=0,55,96&amp;vtp=1&amp;bbb=1"/>
          <p:cNvSpPr/>
          <p:nvPr/>
        </p:nvSpPr>
        <p:spPr>
          <a:xfrm>
            <a:off x="502920" y="5144641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.left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B.decorated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C.entered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.measured</a:t>
            </a:r>
            <a:endParaRPr lang="en-US" altLang="zh-CN" sz="1800" dirty="0"/>
          </a:p>
        </p:txBody>
      </p:sp>
      <p:sp>
        <p:nvSpPr>
          <p:cNvPr id="12" name="QC_5_AN.104_1#80efa382a.bracket?pid=8799f5956&amp;color=0,55,96&amp;vpa=49&amp;vtp=1"/>
          <p:cNvSpPr/>
          <p:nvPr/>
        </p:nvSpPr>
        <p:spPr>
          <a:xfrm>
            <a:off x="972026" y="5139497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13" name="QC_5_AS.105_1#80efa382a?pid=8799f5956&amp;color=0,55,96&amp;vtp=1&amp;bbb=1&amp;hb=1"/>
          <p:cNvSpPr/>
          <p:nvPr/>
        </p:nvSpPr>
        <p:spPr>
          <a:xfrm>
            <a:off x="502920" y="5548120"/>
            <a:ext cx="10570464" cy="7607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根据后文the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stadium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gifts可知，此处描述了携带捐赠物品到达目的地的动作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，即进入体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育馆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06_1#392a2c7f2.choices?pid=8799f5956&amp;color=0,55,96&amp;mp=1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.flew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B.drove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C.marched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.surfed</a:t>
            </a:r>
            <a:endParaRPr lang="en-US" altLang="zh-CN" sz="1800" dirty="0"/>
          </a:p>
        </p:txBody>
      </p:sp>
      <p:sp>
        <p:nvSpPr>
          <p:cNvPr id="3" name="QC_5_AN.107_1#392a2c7f2.bracket?pid=8799f5956&amp;color=0,55,96&amp;mp=1&amp;vpa=50&amp;vtp=1"/>
          <p:cNvSpPr/>
          <p:nvPr/>
        </p:nvSpPr>
        <p:spPr>
          <a:xfrm>
            <a:off x="959326" y="1495425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5_AS.108_1#392a2c7f2?pid=8799f5956&amp;color=0,55,96&amp;vtp=1&amp;bbb=1&amp;hb=1"/>
          <p:cNvSpPr/>
          <p:nvPr/>
        </p:nvSpPr>
        <p:spPr>
          <a:xfrm>
            <a:off x="502920" y="1913255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根据后文“towards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directions,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smiles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lighting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faces”可知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，此处形容孩子们急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切而兴奋地跑向他们的情景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5" name="QC_5_BD.109_1#4587dd087.choices?pid=8799f5956&amp;color=0,55,96&amp;vtp=1&amp;bbb=1"/>
          <p:cNvSpPr/>
          <p:nvPr/>
        </p:nvSpPr>
        <p:spPr>
          <a:xfrm>
            <a:off x="502920" y="274072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.struck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B.passed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C.strengthened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.approached</a:t>
            </a:r>
            <a:endParaRPr lang="en-US" altLang="zh-CN" sz="1800" dirty="0"/>
          </a:p>
        </p:txBody>
      </p:sp>
      <p:sp>
        <p:nvSpPr>
          <p:cNvPr id="6" name="QC_5_AN.110_1#4587dd087.bracket?pid=8799f5956&amp;color=0,55,96&amp;vpa=51&amp;vtp=1"/>
          <p:cNvSpPr/>
          <p:nvPr/>
        </p:nvSpPr>
        <p:spPr>
          <a:xfrm>
            <a:off x="972026" y="2727388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7" name="QC_5_AS.111_1#4587dd087?pid=8799f5956&amp;color=0,55,96&amp;vtp=1&amp;bbb=1&amp;hb=1"/>
          <p:cNvSpPr/>
          <p:nvPr/>
        </p:nvSpPr>
        <p:spPr>
          <a:xfrm>
            <a:off x="502920" y="3151505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根据前文“Suddenly,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phone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brought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present.To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joy”可知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，电话带来的是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好消息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，风暴已经过去了。</a:t>
            </a:r>
            <a:endParaRPr lang="en-US" altLang="zh-CN" dirty="0"/>
          </a:p>
        </p:txBody>
      </p:sp>
      <p:sp>
        <p:nvSpPr>
          <p:cNvPr id="8" name="QC_5_BD.112_1#b06b5e4ea.choices?pid=8799f5956&amp;color=0,55,96&amp;vtp=1&amp;bbb=1"/>
          <p:cNvSpPr/>
          <p:nvPr/>
        </p:nvSpPr>
        <p:spPr>
          <a:xfrm>
            <a:off x="502920" y="397897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.reports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B.clues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C.victims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.photos</a:t>
            </a:r>
            <a:endParaRPr lang="en-US" altLang="zh-CN" sz="1800" dirty="0"/>
          </a:p>
        </p:txBody>
      </p:sp>
      <p:sp>
        <p:nvSpPr>
          <p:cNvPr id="9" name="QC_5_AN.113_1#b06b5e4ea.bracket?pid=8799f5956&amp;color=0,55,96&amp;vpa=52&amp;vtp=1"/>
          <p:cNvSpPr/>
          <p:nvPr/>
        </p:nvSpPr>
        <p:spPr>
          <a:xfrm>
            <a:off x="972026" y="3965638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10" name="QC_5_AS.114_1#b06b5e4ea?pid=8799f5956&amp;color=0,55,96&amp;vtp=1&amp;bbb=1&amp;hb=1"/>
          <p:cNvSpPr/>
          <p:nvPr/>
        </p:nvSpPr>
        <p:spPr>
          <a:xfrm>
            <a:off x="502920" y="438975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根据后文“Well,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I've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brought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clothes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I'd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donate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storm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stopped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I'll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soon!”可知，作者等人决定捐赠衣物，由此可推知，风暴过后，应是有更多受害者需要帮助。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4942e8bae.fixed?color=61,88,159&amp;vtp=1&amp;bbb=1"/>
          <p:cNvSpPr/>
          <p:nvPr/>
        </p:nvSpPr>
        <p:spPr>
          <a:xfrm>
            <a:off x="4965192" y="2084832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6</a:t>
            </a:r>
            <a:endParaRPr lang="en-US" altLang="zh-CN" sz="5400" dirty="0"/>
          </a:p>
        </p:txBody>
      </p:sp>
      <p:sp>
        <p:nvSpPr>
          <p:cNvPr id="3" name="C_1_BD#4942e8bae.fixed?color=61,88,159&amp;vtp=1&amp;bbb=1"/>
          <p:cNvSpPr/>
          <p:nvPr/>
        </p:nvSpPr>
        <p:spPr>
          <a:xfrm>
            <a:off x="0" y="3529584"/>
            <a:ext cx="12188952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Disaster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and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hope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31d8b6c07.fixed?pid=4942e8bae&amp;color=61,88,159&amp;vtp=1&amp;bbb=1"/>
          <p:cNvSpPr/>
          <p:nvPr/>
        </p:nvSpPr>
        <p:spPr>
          <a:xfrm>
            <a:off x="758952" y="2642616"/>
            <a:ext cx="316382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Period</a:t>
            </a:r>
            <a:r>
              <a:rPr lang="en-US" altLang="zh-CN" sz="4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Ⅱ</a:t>
            </a:r>
            <a:endParaRPr lang="en-US" altLang="zh-CN" sz="4000" dirty="0"/>
          </a:p>
        </p:txBody>
      </p:sp>
      <p:sp>
        <p:nvSpPr>
          <p:cNvPr id="3" name="C_2_BD#31d8b6c07.fixed?pid=4942e8bae&amp;color=61,88,159&amp;vtp=1&amp;bbb=1"/>
          <p:cNvSpPr/>
          <p:nvPr/>
        </p:nvSpPr>
        <p:spPr>
          <a:xfrm>
            <a:off x="4608576" y="2542032"/>
            <a:ext cx="7470648" cy="1755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Using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language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80577e52?pid=1cd8507b7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一、根据提示拼写单词。</a:t>
            </a:r>
            <a:endParaRPr lang="en-US" altLang="zh-CN" sz="2200" dirty="0"/>
          </a:p>
        </p:txBody>
      </p:sp>
      <p:sp>
        <p:nvSpPr>
          <p:cNvPr id="3" name="QB_5_BD.1_1#cab1ad987?pid=180577e52&amp;color=0,55,96&amp;vtp=1&amp;bbb=1"/>
          <p:cNvSpPr/>
          <p:nvPr/>
        </p:nvSpPr>
        <p:spPr>
          <a:xfrm>
            <a:off x="502920" y="2008625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（可靠的）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hard-working.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lifeboat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（救援）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sinking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ship.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3.These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measures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proven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（极其）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effective.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4.Scientists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（宣称）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major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breakthrough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fight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against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cancer.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5.Artificial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intelligence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（威胁）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existing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jobs.</a:t>
            </a:r>
            <a:endParaRPr lang="en-US" altLang="zh-CN" sz="1800" dirty="0"/>
          </a:p>
        </p:txBody>
      </p:sp>
      <p:sp>
        <p:nvSpPr>
          <p:cNvPr id="4" name="QB_5_AN.2_1#cab1ad987.blank?pid=180577e52&amp;color=0,55,96&amp;vpa=1&amp;vtp=1&amp;bbb=1"/>
          <p:cNvSpPr/>
          <p:nvPr/>
        </p:nvSpPr>
        <p:spPr>
          <a:xfrm>
            <a:off x="4446238" y="1978145"/>
            <a:ext cx="776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eliable</a:t>
            </a:r>
            <a:endParaRPr lang="en-US" altLang="zh-CN" dirty="0"/>
          </a:p>
        </p:txBody>
      </p:sp>
      <p:sp>
        <p:nvSpPr>
          <p:cNvPr id="6" name="QB_5_AN.4_1#cab1ad987.blank?pid=180577e52&amp;color=0,55,96&amp;vpa=2&amp;vtp=1&amp;bbb=1"/>
          <p:cNvSpPr/>
          <p:nvPr/>
        </p:nvSpPr>
        <p:spPr>
          <a:xfrm>
            <a:off x="2711926" y="2397245"/>
            <a:ext cx="674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escue</a:t>
            </a:r>
            <a:endParaRPr lang="en-US" altLang="zh-CN" dirty="0"/>
          </a:p>
        </p:txBody>
      </p:sp>
      <p:sp>
        <p:nvSpPr>
          <p:cNvPr id="8" name="QB_5_AN.6_1#cab1ad987.blank?pid=180577e52&amp;color=0,55,96&amp;vpa=3&amp;vtp=1&amp;bbb=1"/>
          <p:cNvSpPr/>
          <p:nvPr/>
        </p:nvSpPr>
        <p:spPr>
          <a:xfrm>
            <a:off x="4299426" y="2803645"/>
            <a:ext cx="2173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xceptionally/xtremely</a:t>
            </a:r>
            <a:endParaRPr lang="en-US" altLang="zh-CN" dirty="0"/>
          </a:p>
        </p:txBody>
      </p:sp>
      <p:sp>
        <p:nvSpPr>
          <p:cNvPr id="10" name="QB_5_AN.8_1#cab1ad987.blank?pid=180577e52&amp;color=0,55,96&amp;vpa=4&amp;vtp=1&amp;bbb=1"/>
          <p:cNvSpPr/>
          <p:nvPr/>
        </p:nvSpPr>
        <p:spPr>
          <a:xfrm>
            <a:off x="1746726" y="3235445"/>
            <a:ext cx="1258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laim/laimed</a:t>
            </a:r>
            <a:endParaRPr lang="en-US" altLang="zh-CN" dirty="0"/>
          </a:p>
        </p:txBody>
      </p:sp>
      <p:sp>
        <p:nvSpPr>
          <p:cNvPr id="12" name="QB_5_AN.10_1#cab1ad987.blank?pid=180577e52&amp;color=0,55,96&amp;vpa=5&amp;vtp=1&amp;bbb=1"/>
          <p:cNvSpPr/>
          <p:nvPr/>
        </p:nvSpPr>
        <p:spPr>
          <a:xfrm>
            <a:off x="3512026" y="3633590"/>
            <a:ext cx="839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hreaten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10" grpId="0" build="p" animBg="1"/>
      <p:bldP spid="1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7c3f71f7?pid=1cd8507b7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二、单句语法填空。</a:t>
            </a:r>
            <a:endParaRPr lang="en-US" altLang="zh-CN" sz="2200" dirty="0"/>
          </a:p>
        </p:txBody>
      </p:sp>
      <p:sp>
        <p:nvSpPr>
          <p:cNvPr id="3" name="QB_5_BD.11_1#4785bbf17?pid=37c3f71f7&amp;color=0,55,96&amp;vtp=1&amp;bbb=1"/>
          <p:cNvSpPr/>
          <p:nvPr/>
        </p:nvSpPr>
        <p:spPr>
          <a:xfrm>
            <a:off x="502920" y="2014535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always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cheer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up.</a:t>
            </a:r>
            <a:endParaRPr lang="en-US" altLang="zh-CN" sz="1800" dirty="0"/>
          </a:p>
        </p:txBody>
      </p:sp>
      <p:sp>
        <p:nvSpPr>
          <p:cNvPr id="4" name="QB_5_AN.12_1#4785bbf17.blank?pid=37c3f71f7&amp;color=0,55,96&amp;vpa=6&amp;vtp=1&amp;bbb=1"/>
          <p:cNvSpPr/>
          <p:nvPr/>
        </p:nvSpPr>
        <p:spPr>
          <a:xfrm>
            <a:off x="2496026" y="1950400"/>
            <a:ext cx="915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on/upon</a:t>
            </a:r>
            <a:endParaRPr lang="en-US" altLang="zh-CN" dirty="0"/>
          </a:p>
        </p:txBody>
      </p:sp>
      <p:sp>
        <p:nvSpPr>
          <p:cNvPr id="5" name="QB_5_AS.13_1#4785bbf17?pid=37c3f71f7&amp;color=0,55,96&amp;vtp=1&amp;bbb=1"/>
          <p:cNvSpPr/>
          <p:nvPr/>
        </p:nvSpPr>
        <p:spPr>
          <a:xfrm>
            <a:off x="502920" y="241052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on/upon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sth为固定搭配，意为“指望/依靠某人做某事”。</a:t>
            </a:r>
            <a:endParaRPr lang="en-US" altLang="zh-CN" sz="1800" dirty="0"/>
          </a:p>
        </p:txBody>
      </p:sp>
      <p:sp>
        <p:nvSpPr>
          <p:cNvPr id="6" name="QB_5_BD.14_1#1f1f517ab?pid=37c3f71f7&amp;color=0,55,96&amp;vtp=1&amp;bbb=1"/>
          <p:cNvSpPr/>
          <p:nvPr/>
        </p:nvSpPr>
        <p:spPr>
          <a:xfrm>
            <a:off x="502920" y="281628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firefighters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rescue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well.</a:t>
            </a:r>
            <a:endParaRPr lang="en-US" altLang="zh-CN" sz="1800" dirty="0"/>
          </a:p>
        </p:txBody>
      </p:sp>
      <p:sp>
        <p:nvSpPr>
          <p:cNvPr id="7" name="QB_5_AN.15_1#1f1f517ab.blank?pid=37c3f71f7&amp;color=0,55,96&amp;vpa=7&amp;vtp=1&amp;bbb=1"/>
          <p:cNvSpPr/>
          <p:nvPr/>
        </p:nvSpPr>
        <p:spPr>
          <a:xfrm>
            <a:off x="5683726" y="2764853"/>
            <a:ext cx="611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endParaRPr lang="en-US" altLang="zh-CN" dirty="0"/>
          </a:p>
        </p:txBody>
      </p:sp>
      <p:sp>
        <p:nvSpPr>
          <p:cNvPr id="8" name="QB_5_AS.16_1#1f1f517ab?pid=37c3f71f7&amp;color=0,55,96&amp;vtp=1&amp;bbb=1"/>
          <p:cNvSpPr/>
          <p:nvPr/>
        </p:nvSpPr>
        <p:spPr>
          <a:xfrm>
            <a:off x="502920" y="322205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rescue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为固定搭配，意为“从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拯救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”。</a:t>
            </a:r>
            <a:endParaRPr lang="en-US" altLang="zh-CN" sz="1800" dirty="0"/>
          </a:p>
        </p:txBody>
      </p:sp>
      <p:sp>
        <p:nvSpPr>
          <p:cNvPr id="9" name="QB_5_BD.17_1#4552244dd?pid=37c3f71f7&amp;color=0,55,96&amp;vtp=1&amp;bbb=1&amp;hb=1"/>
          <p:cNvSpPr/>
          <p:nvPr/>
        </p:nvSpPr>
        <p:spPr>
          <a:xfrm>
            <a:off x="502920" y="363283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before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o'clock.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applies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without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（except）.</a:t>
            </a:r>
            <a:endParaRPr lang="en-US" altLang="zh-CN" dirty="0"/>
          </a:p>
        </p:txBody>
      </p:sp>
      <p:sp>
        <p:nvSpPr>
          <p:cNvPr id="10" name="QB_5_AN.18_1#4552244dd.blank?pid=37c3f71f7&amp;color=0,55,96&amp;vpa=8&amp;vtp=1&amp;bbb=1"/>
          <p:cNvSpPr/>
          <p:nvPr/>
        </p:nvSpPr>
        <p:spPr>
          <a:xfrm>
            <a:off x="1333976" y="3987800"/>
            <a:ext cx="1055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exception</a:t>
            </a:r>
            <a:endParaRPr lang="en-US" altLang="zh-CN" dirty="0"/>
          </a:p>
        </p:txBody>
      </p:sp>
      <p:sp>
        <p:nvSpPr>
          <p:cNvPr id="11" name="QB_5_AS.19_1#4552244dd?pid=37c3f71f7&amp;color=0,55,96&amp;vtp=1&amp;bbb=1"/>
          <p:cNvSpPr/>
          <p:nvPr/>
        </p:nvSpPr>
        <p:spPr>
          <a:xfrm>
            <a:off x="502920" y="44476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句意为：你必须在10点前睡觉，这条规则适用于所有住校生，无一例外。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  <p:bldP spid="11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0_1#a91f348b8?pid=37c3f71f7&amp;color=0,55,96&amp;mp=1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lawyer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claimed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defendant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guilty.</a:t>
            </a:r>
            <a:endParaRPr lang="en-US" altLang="zh-CN" sz="1800" dirty="0"/>
          </a:p>
        </p:txBody>
      </p:sp>
      <p:sp>
        <p:nvSpPr>
          <p:cNvPr id="3" name="QB_5_AN.21_1#a91f348b8.blank?pid=37c3f71f7&amp;color=0,55,96&amp;mp=1&amp;vpa=9&amp;vtp=1&amp;bbb=1"/>
          <p:cNvSpPr/>
          <p:nvPr/>
        </p:nvSpPr>
        <p:spPr>
          <a:xfrm>
            <a:off x="2724626" y="1457325"/>
            <a:ext cx="509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endParaRPr lang="en-US" altLang="zh-CN" dirty="0"/>
          </a:p>
        </p:txBody>
      </p:sp>
      <p:sp>
        <p:nvSpPr>
          <p:cNvPr id="4" name="QB_5_AS.22_1#a91f348b8?pid=37c3f71f7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句意为：该律师主张被告无罪。</a:t>
            </a:r>
            <a:endParaRPr lang="en-US" altLang="zh-CN" sz="1800" dirty="0"/>
          </a:p>
        </p:txBody>
      </p:sp>
      <p:sp>
        <p:nvSpPr>
          <p:cNvPr id="5" name="QB_5_BD.23_1#1e2fa343e?pid=37c3f71f7&amp;color=0,55,96&amp;vtp=1&amp;bbb=1&amp;hb=1"/>
          <p:cNvSpPr/>
          <p:nvPr/>
        </p:nvSpPr>
        <p:spPr>
          <a:xfrm>
            <a:off x="502920" y="2319020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5.Cattle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sheep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farming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recovered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gradually,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（threaten）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better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protected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p:sp>
        <p:nvSpPr>
          <p:cNvPr id="6" name="QB_5_AN.24_1#1e2fa343e.blank?pid=37c3f71f7&amp;color=0,55,96&amp;vpa=10&amp;vtp=1&amp;bbb=1"/>
          <p:cNvSpPr/>
          <p:nvPr/>
        </p:nvSpPr>
        <p:spPr>
          <a:xfrm>
            <a:off x="5726017" y="2288540"/>
            <a:ext cx="1119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threatened</a:t>
            </a:r>
            <a:endParaRPr lang="en-US" altLang="zh-CN" dirty="0"/>
          </a:p>
        </p:txBody>
      </p:sp>
      <p:sp>
        <p:nvSpPr>
          <p:cNvPr id="7" name="QB_5_AS.25_1#1e2fa343e?pid=37c3f71f7&amp;color=0,55,96&amp;vtp=1&amp;bbb=1&amp;hb=1"/>
          <p:cNvSpPr/>
          <p:nvPr/>
        </p:nvSpPr>
        <p:spPr>
          <a:xfrm>
            <a:off x="502920" y="3148520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句意为：牛羊养殖业逐渐恢复，受威胁的植物也得到了更好的保护。设空处作定语，且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threaten和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plants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之间为逻辑上的被动关系，应用过去分词形式。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100dbd30?pid=1cd8507b7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三、根据汉语提示补全句子。</a:t>
            </a:r>
            <a:endParaRPr lang="en-US" altLang="zh-CN" sz="2200" dirty="0"/>
          </a:p>
        </p:txBody>
      </p:sp>
      <p:sp>
        <p:nvSpPr>
          <p:cNvPr id="3" name="QB_5_BD.26_1#1e8bfce35?pid=4100dbd30&amp;color=0,55,96&amp;vtp=1&amp;bbb=1"/>
          <p:cNvSpPr/>
          <p:nvPr/>
        </p:nvSpPr>
        <p:spPr>
          <a:xfrm>
            <a:off x="502920" y="2008625"/>
            <a:ext cx="10570464" cy="24496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（相信）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attend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concert.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wealthy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businessman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 ___ _____ 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（救助了他们）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generous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donation.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3.All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novels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Italy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 ____ __________ 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（除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之外）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 ___ ________ 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（有人声称）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doctors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80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hours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week.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construction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bank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 ________ ___ ______ ______ 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（据报道已经建成）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advance.</a:t>
            </a:r>
            <a:endParaRPr lang="en-US" altLang="zh-CN" sz="1800" dirty="0"/>
          </a:p>
        </p:txBody>
      </p:sp>
      <p:sp>
        <p:nvSpPr>
          <p:cNvPr id="4" name="QB_5_AN.27_1#1e8bfce35.blank?pid=4100dbd30&amp;color=0,55,96&amp;vpa=11&amp;vtp=1&amp;bbb=1"/>
          <p:cNvSpPr/>
          <p:nvPr/>
        </p:nvSpPr>
        <p:spPr>
          <a:xfrm>
            <a:off x="1596866" y="1965445"/>
            <a:ext cx="522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rely</a:t>
            </a:r>
            <a:endParaRPr lang="en-US" altLang="zh-CN" dirty="0"/>
          </a:p>
        </p:txBody>
      </p:sp>
      <p:sp>
        <p:nvSpPr>
          <p:cNvPr id="5" name="QB_5_AN.28_1#1e8bfce35.blank?pid=4100dbd30&amp;color=0,55,96&amp;vpa=12&amp;vtp=1&amp;bbb=1"/>
          <p:cNvSpPr/>
          <p:nvPr/>
        </p:nvSpPr>
        <p:spPr>
          <a:xfrm>
            <a:off x="2257266" y="1965445"/>
            <a:ext cx="915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on/upon</a:t>
            </a:r>
            <a:endParaRPr lang="en-US" altLang="zh-CN" dirty="0"/>
          </a:p>
        </p:txBody>
      </p:sp>
      <p:sp>
        <p:nvSpPr>
          <p:cNvPr id="6" name="QB_5_AN.29_1#1e8bfce35.blank?pid=4100dbd30&amp;color=0,55,96&amp;vpa=13&amp;vtp=1&amp;bbb=1"/>
          <p:cNvSpPr/>
          <p:nvPr/>
        </p:nvSpPr>
        <p:spPr>
          <a:xfrm>
            <a:off x="3311366" y="1978145"/>
            <a:ext cx="293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endParaRPr lang="en-US" altLang="zh-CN" dirty="0"/>
          </a:p>
        </p:txBody>
      </p:sp>
      <p:sp>
        <p:nvSpPr>
          <p:cNvPr id="7" name="QB_5_AN.30_1#1e8bfce35.blank?pid=4100dbd30&amp;color=0,55,96&amp;vpa=14&amp;vtp=1&amp;bbb=1"/>
          <p:cNvSpPr/>
          <p:nvPr/>
        </p:nvSpPr>
        <p:spPr>
          <a:xfrm>
            <a:off x="3768566" y="1978145"/>
            <a:ext cx="509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endParaRPr lang="en-US" altLang="zh-CN" dirty="0"/>
          </a:p>
        </p:txBody>
      </p:sp>
      <p:sp>
        <p:nvSpPr>
          <p:cNvPr id="9" name="QB_5_AN.32_1#1e8bfce35.blank?pid=4100dbd30&amp;color=0,55,96&amp;vpa=15&amp;vtp=1&amp;bbb=1"/>
          <p:cNvSpPr/>
          <p:nvPr/>
        </p:nvSpPr>
        <p:spPr>
          <a:xfrm>
            <a:off x="3067526" y="2397245"/>
            <a:ext cx="649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came</a:t>
            </a:r>
            <a:endParaRPr lang="en-US" altLang="zh-CN" dirty="0"/>
          </a:p>
        </p:txBody>
      </p:sp>
      <p:sp>
        <p:nvSpPr>
          <p:cNvPr id="10" name="QB_5_AN.33_1#1e8bfce35.blank?pid=4100dbd30&amp;color=0,55,96&amp;vpa=16&amp;vtp=1&amp;bbb=1"/>
          <p:cNvSpPr/>
          <p:nvPr/>
        </p:nvSpPr>
        <p:spPr>
          <a:xfrm>
            <a:off x="3854926" y="2397245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11" name="QB_5_AN.34_1#1e8bfce35.blank?pid=4100dbd30&amp;color=0,55,96&amp;vpa=17&amp;vtp=1&amp;bbb=1"/>
          <p:cNvSpPr/>
          <p:nvPr/>
        </p:nvSpPr>
        <p:spPr>
          <a:xfrm>
            <a:off x="4299426" y="2397245"/>
            <a:ext cx="585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endParaRPr lang="en-US" altLang="zh-CN" dirty="0"/>
          </a:p>
        </p:txBody>
      </p:sp>
      <p:sp>
        <p:nvSpPr>
          <p:cNvPr id="12" name="QB_5_AN.35_1#1e8bfce35.blank?pid=4100dbd30&amp;color=0,55,96&amp;vpa=18&amp;vtp=1&amp;bbb=1"/>
          <p:cNvSpPr/>
          <p:nvPr/>
        </p:nvSpPr>
        <p:spPr>
          <a:xfrm>
            <a:off x="5023326" y="2397245"/>
            <a:ext cx="750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rescue</a:t>
            </a:r>
            <a:endParaRPr lang="en-US" altLang="zh-CN" dirty="0"/>
          </a:p>
        </p:txBody>
      </p:sp>
      <p:sp>
        <p:nvSpPr>
          <p:cNvPr id="14" name="QB_5_AN.37_1#1e8bfce35.blank?pid=4100dbd30&amp;color=0,55,96&amp;vpa=19&amp;vtp=1&amp;bbb=1"/>
          <p:cNvSpPr/>
          <p:nvPr/>
        </p:nvSpPr>
        <p:spPr>
          <a:xfrm>
            <a:off x="3740626" y="2816345"/>
            <a:ext cx="573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endParaRPr lang="en-US" altLang="zh-CN" dirty="0"/>
          </a:p>
        </p:txBody>
      </p:sp>
      <p:sp>
        <p:nvSpPr>
          <p:cNvPr id="15" name="QB_5_AN.38_1#1e8bfce35.blank?pid=4100dbd30&amp;color=0,55,96&amp;vpa=20&amp;vtp=1&amp;bbb=1"/>
          <p:cNvSpPr/>
          <p:nvPr/>
        </p:nvSpPr>
        <p:spPr>
          <a:xfrm>
            <a:off x="4426426" y="2816345"/>
            <a:ext cx="446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endParaRPr lang="en-US" altLang="zh-CN" dirty="0"/>
          </a:p>
        </p:txBody>
      </p:sp>
      <p:sp>
        <p:nvSpPr>
          <p:cNvPr id="16" name="QB_5_AN.39_1#1e8bfce35.blank?pid=4100dbd30&amp;color=0,55,96&amp;vpa=21&amp;vtp=1&amp;bbb=1"/>
          <p:cNvSpPr/>
          <p:nvPr/>
        </p:nvSpPr>
        <p:spPr>
          <a:xfrm>
            <a:off x="5036026" y="2803645"/>
            <a:ext cx="1055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exception</a:t>
            </a:r>
            <a:endParaRPr lang="en-US" altLang="zh-CN" dirty="0"/>
          </a:p>
        </p:txBody>
      </p:sp>
      <p:sp>
        <p:nvSpPr>
          <p:cNvPr id="17" name="QB_5_AN.40_1#1e8bfce35.blank?pid=4100dbd30&amp;color=0,55,96&amp;vpa=22&amp;vtp=1&amp;bbb=1"/>
          <p:cNvSpPr/>
          <p:nvPr/>
        </p:nvSpPr>
        <p:spPr>
          <a:xfrm>
            <a:off x="6242526" y="2816345"/>
            <a:ext cx="357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endParaRPr lang="en-US" altLang="zh-CN" dirty="0"/>
          </a:p>
        </p:txBody>
      </p:sp>
      <p:sp>
        <p:nvSpPr>
          <p:cNvPr id="19" name="QB_5_AN.42_1#1e8bfce35.blank?pid=4100dbd30&amp;color=0,55,96&amp;vpa=23&amp;vtp=1&amp;bbb=1"/>
          <p:cNvSpPr/>
          <p:nvPr/>
        </p:nvSpPr>
        <p:spPr>
          <a:xfrm>
            <a:off x="667226" y="3235445"/>
            <a:ext cx="306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endParaRPr lang="en-US" altLang="zh-CN" dirty="0"/>
          </a:p>
        </p:txBody>
      </p:sp>
      <p:sp>
        <p:nvSpPr>
          <p:cNvPr id="20" name="QB_5_AN.43_1#1e8bfce35.blank?pid=4100dbd30&amp;color=0,55,96&amp;vpa=24&amp;vtp=1&amp;bbb=1"/>
          <p:cNvSpPr/>
          <p:nvPr/>
        </p:nvSpPr>
        <p:spPr>
          <a:xfrm>
            <a:off x="1124426" y="3235445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endParaRPr lang="en-US" altLang="zh-CN" dirty="0"/>
          </a:p>
        </p:txBody>
      </p:sp>
      <p:sp>
        <p:nvSpPr>
          <p:cNvPr id="21" name="QB_5_AN.44_1#1e8bfce35.blank?pid=4100dbd30&amp;color=0,55,96&amp;vpa=25&amp;vtp=1&amp;bbb=1"/>
          <p:cNvSpPr/>
          <p:nvPr/>
        </p:nvSpPr>
        <p:spPr>
          <a:xfrm>
            <a:off x="1581626" y="3235445"/>
            <a:ext cx="890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claimed</a:t>
            </a:r>
            <a:endParaRPr lang="en-US" altLang="zh-CN" dirty="0"/>
          </a:p>
        </p:txBody>
      </p:sp>
      <p:sp>
        <p:nvSpPr>
          <p:cNvPr id="22" name="QB_5_AN.45_1#1e8bfce35.blank?pid=4100dbd30&amp;color=0,55,96&amp;vpa=26&amp;vtp=1&amp;bbb=1"/>
          <p:cNvSpPr/>
          <p:nvPr/>
        </p:nvSpPr>
        <p:spPr>
          <a:xfrm>
            <a:off x="2623026" y="3235445"/>
            <a:ext cx="509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endParaRPr lang="en-US" altLang="zh-CN" dirty="0"/>
          </a:p>
        </p:txBody>
      </p:sp>
      <p:sp>
        <p:nvSpPr>
          <p:cNvPr id="24" name="QB_5_AN.47_1#1e8bfce35.blank?pid=4100dbd30&amp;color=0,55,96&amp;vpa=27&amp;vtp=1&amp;bbb=1"/>
          <p:cNvSpPr/>
          <p:nvPr/>
        </p:nvSpPr>
        <p:spPr>
          <a:xfrm>
            <a:off x="3639026" y="3654545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endParaRPr lang="en-US" altLang="zh-CN" dirty="0"/>
          </a:p>
        </p:txBody>
      </p:sp>
      <p:sp>
        <p:nvSpPr>
          <p:cNvPr id="25" name="QB_5_AN.48_1#1e8bfce35.blank?pid=4100dbd30&amp;color=0,55,96&amp;vpa=28&amp;vtp=1&amp;bbb=1"/>
          <p:cNvSpPr/>
          <p:nvPr/>
        </p:nvSpPr>
        <p:spPr>
          <a:xfrm>
            <a:off x="4070826" y="3641845"/>
            <a:ext cx="928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reported</a:t>
            </a:r>
            <a:endParaRPr lang="en-US" altLang="zh-CN" dirty="0"/>
          </a:p>
        </p:txBody>
      </p:sp>
      <p:sp>
        <p:nvSpPr>
          <p:cNvPr id="26" name="QB_5_AN.49_1#1e8bfce35.blank?pid=4100dbd30&amp;color=0,55,96&amp;vpa=29&amp;vtp=1&amp;bbb=1"/>
          <p:cNvSpPr/>
          <p:nvPr/>
        </p:nvSpPr>
        <p:spPr>
          <a:xfrm>
            <a:off x="5112226" y="3654545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27" name="QB_5_AN.50_1#1e8bfce35.blank?pid=4100dbd30&amp;color=0,55,96&amp;vpa=30&amp;vtp=1&amp;bbb=1"/>
          <p:cNvSpPr/>
          <p:nvPr/>
        </p:nvSpPr>
        <p:spPr>
          <a:xfrm>
            <a:off x="5607526" y="3654545"/>
            <a:ext cx="598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endParaRPr lang="en-US" altLang="zh-CN" dirty="0"/>
          </a:p>
        </p:txBody>
      </p:sp>
      <p:sp>
        <p:nvSpPr>
          <p:cNvPr id="28" name="QB_5_AN.51_1#1e8bfce35.blank?pid=4100dbd30&amp;color=0,55,96&amp;vpa=31&amp;vtp=1&amp;bbb=1"/>
          <p:cNvSpPr/>
          <p:nvPr/>
        </p:nvSpPr>
        <p:spPr>
          <a:xfrm>
            <a:off x="6407626" y="3654545"/>
            <a:ext cx="598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endParaRPr lang="en-US" altLang="zh-CN" dirty="0"/>
          </a:p>
        </p:txBody>
      </p:sp>
      <p:sp>
        <p:nvSpPr>
          <p:cNvPr id="29" name="QB_5_AN.52_1#1e8bfce35.blank?pid=4100dbd30&amp;color=0,55,96&amp;vpa=32&amp;vtp=1&amp;bbb=1"/>
          <p:cNvSpPr/>
          <p:nvPr/>
        </p:nvSpPr>
        <p:spPr>
          <a:xfrm>
            <a:off x="7182325" y="3641845"/>
            <a:ext cx="1119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completed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9" grpId="0" build="p" animBg="1"/>
      <p:bldP spid="20" grpId="0" build="p" animBg="1"/>
      <p:bldP spid="21" grpId="0" build="p" animBg="1"/>
      <p:bldP spid="22" grpId="0" build="p" animBg="1"/>
      <p:bldP spid="24" grpId="0" build="p" animBg="1"/>
      <p:bldP spid="25" grpId="0" build="p" animBg="1"/>
      <p:bldP spid="26" grpId="0" build="p" animBg="1"/>
      <p:bldP spid="27" grpId="0" build="p" animBg="1"/>
      <p:bldP spid="28" grpId="0" build="p" animBg="1"/>
      <p:bldP spid="29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54ac2f115?sp=1&amp;pid=1cd8507b7&amp;color=0,55,96&amp;vtp=1&amp;bt=1&amp;bbb=1"/>
          <p:cNvSpPr/>
          <p:nvPr/>
        </p:nvSpPr>
        <p:spPr>
          <a:xfrm>
            <a:off x="502920" y="1508761"/>
            <a:ext cx="10570464" cy="39890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四、语法专练：在空白处填入1个适当的单词或括号内单词的正确形式。</a:t>
            </a:r>
            <a:endParaRPr lang="en-US" altLang="zh-CN" sz="2200" dirty="0"/>
          </a:p>
        </p:txBody>
      </p:sp>
      <p:sp>
        <p:nvSpPr>
          <p:cNvPr id="3" name="QB_5_BD.53_1#9ce081f8e?sp=1&amp;pid=54ac2f115&amp;color=0,55,96&amp;vtp=1&amp;bbb=1"/>
          <p:cNvSpPr/>
          <p:nvPr/>
        </p:nvSpPr>
        <p:spPr>
          <a:xfrm>
            <a:off x="502920" y="1952078"/>
            <a:ext cx="10570464" cy="681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1.—The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movie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8:30,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quick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before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go.</a:t>
            </a:r>
            <a:endParaRPr lang="en-US" altLang="zh-CN" sz="1800" dirty="0"/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（sound）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8:10.</a:t>
            </a:r>
            <a:endParaRPr lang="en-US" altLang="zh-CN" sz="1800" dirty="0"/>
          </a:p>
        </p:txBody>
      </p:sp>
      <p:sp>
        <p:nvSpPr>
          <p:cNvPr id="4" name="QB_5_AN.54_1#9ce081f8e.blank?pid=54ac2f115&amp;color=0,55,96&amp;vpa=33&amp;vtp=1&amp;bbb=1"/>
          <p:cNvSpPr/>
          <p:nvPr/>
        </p:nvSpPr>
        <p:spPr>
          <a:xfrm>
            <a:off x="749776" y="2271991"/>
            <a:ext cx="8397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Sounds</a:t>
            </a:r>
            <a:endParaRPr lang="en-US" altLang="zh-CN" dirty="0"/>
          </a:p>
        </p:txBody>
      </p:sp>
      <p:sp>
        <p:nvSpPr>
          <p:cNvPr id="5" name="QB_5_AS.55_1#9ce081f8e?pid=54ac2f115&amp;color=0,55,96&amp;vtp=1&amp;bbb=1"/>
          <p:cNvSpPr/>
          <p:nvPr/>
        </p:nvSpPr>
        <p:spPr>
          <a:xfrm>
            <a:off x="502920" y="2683700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答语第一句为省略句，补充完整后为“It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sounds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great.”。</a:t>
            </a:r>
            <a:endParaRPr lang="en-US" altLang="zh-CN" sz="1800" dirty="0"/>
          </a:p>
        </p:txBody>
      </p:sp>
      <p:sp>
        <p:nvSpPr>
          <p:cNvPr id="6" name="QB_5_BD.56_1#61a2a36ca?pid=54ac2f115&amp;color=0,55,96&amp;vtp=1&amp;bbb=1&amp;hb=1"/>
          <p:cNvSpPr/>
          <p:nvPr/>
        </p:nvSpPr>
        <p:spPr>
          <a:xfrm>
            <a:off x="502920" y="3033014"/>
            <a:ext cx="10570464" cy="6843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novel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amazingly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thousand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copies.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hope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popular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p:sp>
        <p:nvSpPr>
          <p:cNvPr id="7" name="QB_5_AN.57_1#61a2a36ca.blank?pid=54ac2f115&amp;color=0,55,96&amp;vpa=34&amp;vtp=1&amp;bbb=1"/>
          <p:cNvSpPr/>
          <p:nvPr/>
        </p:nvSpPr>
        <p:spPr>
          <a:xfrm>
            <a:off x="10472387" y="3006598"/>
            <a:ext cx="3571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endParaRPr lang="en-US" altLang="zh-CN" dirty="0"/>
          </a:p>
        </p:txBody>
      </p:sp>
      <p:sp>
        <p:nvSpPr>
          <p:cNvPr id="8" name="QB_5_AS.58_1#61a2a36ca?pid=54ac2f115&amp;color=0,55,96&amp;vtp=1&amp;bbb=1"/>
          <p:cNvSpPr/>
          <p:nvPr/>
        </p:nvSpPr>
        <p:spPr>
          <a:xfrm>
            <a:off x="502920" y="3765613"/>
            <a:ext cx="10868787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第二句为省略句，补充完整后为“We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hope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popular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novel.”。</a:t>
            </a:r>
            <a:endParaRPr lang="en-US" altLang="zh-CN" sz="1800" dirty="0"/>
          </a:p>
        </p:txBody>
      </p:sp>
      <p:sp>
        <p:nvSpPr>
          <p:cNvPr id="9" name="QB_5_BD.59_1#af359693d?pid=54ac2f115&amp;color=0,55,96&amp;vtp=1&amp;bbb=1"/>
          <p:cNvSpPr/>
          <p:nvPr/>
        </p:nvSpPr>
        <p:spPr>
          <a:xfrm>
            <a:off x="502920" y="4123626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（accept）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job,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you'll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informed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soon.</a:t>
            </a:r>
            <a:endParaRPr lang="en-US" altLang="zh-CN" sz="1800" dirty="0"/>
          </a:p>
        </p:txBody>
      </p:sp>
      <p:sp>
        <p:nvSpPr>
          <p:cNvPr id="10" name="QB_5_AN.60_1#af359693d.blank?pid=54ac2f115&amp;color=0,55,96&amp;vpa=35&amp;vtp=1&amp;bbb=1"/>
          <p:cNvSpPr/>
          <p:nvPr/>
        </p:nvSpPr>
        <p:spPr>
          <a:xfrm>
            <a:off x="946626" y="4062539"/>
            <a:ext cx="9667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accepted</a:t>
            </a:r>
            <a:endParaRPr lang="en-US" altLang="zh-CN" dirty="0"/>
          </a:p>
        </p:txBody>
      </p:sp>
      <p:sp>
        <p:nvSpPr>
          <p:cNvPr id="11" name="QB_5_AS.61_1#af359693d?pid=54ac2f115&amp;color=0,55,96&amp;vtp=1&amp;bbb=1"/>
          <p:cNvSpPr/>
          <p:nvPr/>
        </p:nvSpPr>
        <p:spPr>
          <a:xfrm>
            <a:off x="502920" y="4481639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考查条件状语从句的省略，补充完整后为If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accepted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job。</a:t>
            </a:r>
            <a:endParaRPr lang="en-US" altLang="zh-CN" sz="1800" dirty="0"/>
          </a:p>
        </p:txBody>
      </p:sp>
      <p:sp>
        <p:nvSpPr>
          <p:cNvPr id="12" name="QB_5_BD.62_1#af9727754?pid=54ac2f115&amp;color=0,55,96&amp;vtp=1&amp;bbb=1"/>
          <p:cNvSpPr/>
          <p:nvPr/>
        </p:nvSpPr>
        <p:spPr>
          <a:xfrm>
            <a:off x="502920" y="4839652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Though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（surprise）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professor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warm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welcome.</a:t>
            </a:r>
            <a:endParaRPr lang="en-US" altLang="zh-CN" sz="1800" dirty="0"/>
          </a:p>
        </p:txBody>
      </p:sp>
      <p:sp>
        <p:nvSpPr>
          <p:cNvPr id="13" name="QB_5_AN.63_1#af9727754.blank?pid=54ac2f115&amp;color=0,55,96&amp;vpa=36&amp;vtp=1&amp;bbb=1"/>
          <p:cNvSpPr/>
          <p:nvPr/>
        </p:nvSpPr>
        <p:spPr>
          <a:xfrm>
            <a:off x="1492726" y="4778565"/>
            <a:ext cx="10048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surprised</a:t>
            </a:r>
            <a:endParaRPr lang="en-US" altLang="zh-CN" dirty="0"/>
          </a:p>
        </p:txBody>
      </p:sp>
      <p:sp>
        <p:nvSpPr>
          <p:cNvPr id="14" name="QB_5_AS.64_1#af9727754?pid=54ac2f115&amp;color=0,55,96&amp;vtp=1&amp;bbb=1"/>
          <p:cNvSpPr/>
          <p:nvPr/>
        </p:nvSpPr>
        <p:spPr>
          <a:xfrm>
            <a:off x="502920" y="5197665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考查让步状语从句的省略，补充完整后为Though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professor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surprised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us。</a:t>
            </a:r>
            <a:endParaRPr lang="en-US" altLang="zh-CN" sz="1800" dirty="0"/>
          </a:p>
        </p:txBody>
      </p:sp>
      <p:sp>
        <p:nvSpPr>
          <p:cNvPr id="15" name="QB_5_BD.65_1#b6155d105?pid=54ac2f115&amp;color=0,55,96&amp;vtp=1&amp;bbb=1"/>
          <p:cNvSpPr/>
          <p:nvPr/>
        </p:nvSpPr>
        <p:spPr>
          <a:xfrm>
            <a:off x="502920" y="5555678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（be）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support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teachers,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overcome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difficulty.</a:t>
            </a:r>
            <a:endParaRPr lang="en-US" altLang="zh-CN" sz="1800" dirty="0"/>
          </a:p>
        </p:txBody>
      </p:sp>
      <p:sp>
        <p:nvSpPr>
          <p:cNvPr id="16" name="QB_5_AN.66_1#b6155d105.blank?pid=54ac2f115&amp;color=0,55,96&amp;vpa=37&amp;vtp=1&amp;bbb=1"/>
          <p:cNvSpPr/>
          <p:nvPr/>
        </p:nvSpPr>
        <p:spPr>
          <a:xfrm>
            <a:off x="679926" y="5507291"/>
            <a:ext cx="643700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endParaRPr lang="en-US" altLang="zh-CN" dirty="0"/>
          </a:p>
        </p:txBody>
      </p:sp>
      <p:sp>
        <p:nvSpPr>
          <p:cNvPr id="17" name="QB_5_AS.67_1#b6155d105?pid=54ac2f115&amp;color=0,55,96&amp;vtp=1&amp;bbb=1"/>
          <p:cNvSpPr/>
          <p:nvPr/>
        </p:nvSpPr>
        <p:spPr>
          <a:xfrm>
            <a:off x="502920" y="5913691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考查If虚拟条件句的省略，补充完整后为“If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  <p:bldP spid="11" grpId="0" build="p" animBg="1"/>
      <p:bldP spid="13" grpId="0" build="p" animBg="1"/>
      <p:bldP spid="14" grpId="0" build="p" animBg="1"/>
      <p:bldP spid="16" grpId="0" build="p" animBg="1"/>
      <p:bldP spid="17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1604</Words>
  <Application>Microsoft Office PowerPoint</Application>
  <PresentationFormat>宽屏</PresentationFormat>
  <Paragraphs>172</Paragraphs>
  <Slides>15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4" baseType="lpstr">
      <vt:lpstr>Arial (正文)</vt:lpstr>
      <vt:lpstr>仿宋</vt:lpstr>
      <vt:lpstr>SimSun</vt:lpstr>
      <vt:lpstr>微软雅黑</vt:lpstr>
      <vt:lpstr>印品黑体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2024-10-09T04:18:26Z</dcterms:created>
  <dcterms:modified xsi:type="dcterms:W3CDTF">2024-10-09T05:19:42Z</dcterms:modified>
  <cp:category/>
  <cp:contentStatus/>
</cp:coreProperties>
</file>